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9144000" cy="5143500" type="screen16x9"/>
  <p:notesSz cx="6858000" cy="9144000"/>
  <p:embeddedFontLst>
    <p:embeddedFont>
      <p:font typeface="Raleway" panose="020B0604020202020204" charset="0"/>
      <p:regular r:id="rId14"/>
      <p:bold r:id="rId15"/>
      <p:italic r:id="rId16"/>
      <p:boldItalic r:id="rId17"/>
    </p:embeddedFont>
    <p:embeddedFont>
      <p:font typeface="La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5153197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23082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3440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042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4671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353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dirty="0" err="1" smtClean="0"/>
              <a:t>Tansforming</a:t>
            </a:r>
            <a:r>
              <a:rPr lang="en-US" dirty="0" smtClean="0"/>
              <a:t> </a:t>
            </a:r>
            <a:r>
              <a:rPr lang="zh-TW" altLang="en-US" dirty="0" smtClean="0"/>
              <a:t>缺圖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3849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34957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060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3005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647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  <a:endParaRPr lang="zh-TW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  <a:endParaRPr lang="zh-TW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>
                <a:solidFill>
                  <a:schemeClr val="lt1"/>
                </a:solidFill>
              </a:rPr>
              <a:t>‹#›</a:t>
            </a:fld>
            <a:endParaRPr lang="zh-TW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300"/>
              <a:buChar char="●"/>
              <a:defRPr/>
            </a:lvl1pPr>
            <a:lvl2pPr lvl="1">
              <a:spcBef>
                <a:spcPts val="0"/>
              </a:spcBef>
              <a:buSzPts val="1100"/>
              <a:buChar char="○"/>
              <a:defRPr/>
            </a:lvl2pPr>
            <a:lvl3pPr lvl="2">
              <a:spcBef>
                <a:spcPts val="0"/>
              </a:spcBef>
              <a:buSzPts val="1100"/>
              <a:buChar char="■"/>
              <a:defRPr/>
            </a:lvl3pPr>
            <a:lvl4pPr lvl="3">
              <a:spcBef>
                <a:spcPts val="0"/>
              </a:spcBef>
              <a:buSzPts val="1100"/>
              <a:buChar char="●"/>
              <a:defRPr/>
            </a:lvl4pPr>
            <a:lvl5pPr lvl="4">
              <a:spcBef>
                <a:spcPts val="0"/>
              </a:spcBef>
              <a:buSzPts val="1100"/>
              <a:buChar char="○"/>
              <a:defRPr/>
            </a:lvl5pPr>
            <a:lvl6pPr lvl="5">
              <a:spcBef>
                <a:spcPts val="0"/>
              </a:spcBef>
              <a:buSzPts val="1100"/>
              <a:buChar char="■"/>
              <a:defRPr/>
            </a:lvl6pPr>
            <a:lvl7pPr lvl="6">
              <a:spcBef>
                <a:spcPts val="0"/>
              </a:spcBef>
              <a:buSzPts val="1100"/>
              <a:buChar char="●"/>
              <a:defRPr/>
            </a:lvl7pPr>
            <a:lvl8pPr lvl="7">
              <a:spcBef>
                <a:spcPts val="0"/>
              </a:spcBef>
              <a:buSzPts val="1100"/>
              <a:buChar char="○"/>
              <a:defRPr/>
            </a:lvl8pPr>
            <a:lvl9pPr lvl="8">
              <a:spcBef>
                <a:spcPts val="0"/>
              </a:spcBef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zh-TW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zh-TW"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microsoft.com/office/2007/relationships/hdphoto" Target="../media/hdphoto1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zh-TW" sz="5000" dirty="0">
                <a:solidFill>
                  <a:schemeClr val="tx1"/>
                </a:solidFill>
              </a:rPr>
              <a:t>FastChi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TW" sz="2000" dirty="0" smtClean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zh-TW" sz="2000" dirty="0" smtClean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zh-TW" sz="2000" dirty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he Parallelized Fast Style Transfer toward Chi-chi </a:t>
            </a:r>
            <a:r>
              <a:rPr lang="zh-TW" sz="2000" dirty="0" smtClean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video</a:t>
            </a:r>
            <a:r>
              <a:rPr lang="en-US" altLang="zh-TW" sz="2000" dirty="0" smtClean="0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endParaRPr lang="zh-TW" sz="2000" dirty="0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>
              <a:spcBef>
                <a:spcPts val="0"/>
              </a:spcBef>
              <a:buNone/>
            </a:pPr>
            <a:endParaRPr sz="2800"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zh-TW" sz="1800" dirty="0" smtClean="0"/>
              <a:t>0656011 </a:t>
            </a:r>
            <a:r>
              <a:rPr lang="zh-TW" sz="1800" dirty="0"/>
              <a:t>Sunner </a:t>
            </a:r>
            <a:r>
              <a:rPr lang="zh-TW" sz="1800" dirty="0" smtClean="0"/>
              <a:t>L</a:t>
            </a:r>
            <a:r>
              <a:rPr lang="en-US" altLang="zh-TW" sz="1800" dirty="0" err="1" smtClean="0"/>
              <a:t>i</a:t>
            </a:r>
            <a:endParaRPr lang="en-US" altLang="zh-TW" sz="1800" dirty="0"/>
          </a:p>
          <a:p>
            <a:pPr marL="0" lvl="0" indent="0" algn="ctr">
              <a:spcBef>
                <a:spcPts val="0"/>
              </a:spcBef>
              <a:buNone/>
            </a:pPr>
            <a:r>
              <a:rPr lang="zh-TW" sz="1800" dirty="0" smtClean="0"/>
              <a:t>0656126 </a:t>
            </a:r>
            <a:r>
              <a:rPr lang="zh-TW" sz="1800" dirty="0"/>
              <a:t>Liu </a:t>
            </a:r>
            <a:r>
              <a:rPr lang="zh-TW" sz="1800" dirty="0" smtClean="0"/>
              <a:t>Yen</a:t>
            </a:r>
            <a:endParaRPr lang="en-US" altLang="zh-TW" sz="1800" dirty="0" smtClean="0"/>
          </a:p>
          <a:p>
            <a:pPr marL="0" lvl="0" indent="0" algn="ctr">
              <a:spcBef>
                <a:spcPts val="0"/>
              </a:spcBef>
              <a:buNone/>
            </a:pPr>
            <a:r>
              <a:rPr lang="en-US" altLang="zh-TW" sz="1800" dirty="0" smtClean="0"/>
              <a:t>0656605</a:t>
            </a:r>
            <a:r>
              <a:rPr lang="zh-TW" altLang="en-US" sz="1800" dirty="0" smtClean="0"/>
              <a:t> </a:t>
            </a:r>
            <a:r>
              <a:rPr lang="en-US" altLang="zh-TW" sz="1800" dirty="0" smtClean="0"/>
              <a:t>Peter Chuang</a:t>
            </a:r>
            <a:endParaRPr lang="zh-TW" sz="1800" dirty="0"/>
          </a:p>
          <a:p>
            <a:pPr marL="0" lvl="0" indent="0" algn="l">
              <a:spcBef>
                <a:spcPts val="0"/>
              </a:spcBef>
              <a:buNone/>
            </a:pP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dirty="0"/>
              <a:t>Contributions of each member</a:t>
            </a:r>
          </a:p>
        </p:txBody>
      </p:sp>
      <p:grpSp>
        <p:nvGrpSpPr>
          <p:cNvPr id="5" name="群組 4"/>
          <p:cNvGrpSpPr/>
          <p:nvPr/>
        </p:nvGrpSpPr>
        <p:grpSpPr>
          <a:xfrm>
            <a:off x="1735425" y="2306520"/>
            <a:ext cx="5676449" cy="1844239"/>
            <a:chOff x="1733489" y="2265425"/>
            <a:chExt cx="5676449" cy="1844239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33489" y="2265425"/>
              <a:ext cx="1841457" cy="1841457"/>
            </a:xfrm>
            <a:prstGeom prst="ellipse">
              <a:avLst/>
            </a:prstGeom>
          </p:spPr>
        </p:pic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49595" y="2265426"/>
              <a:ext cx="1844238" cy="1844238"/>
            </a:xfrm>
            <a:prstGeom prst="ellipse">
              <a:avLst/>
            </a:prstGeom>
          </p:spPr>
        </p:pic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65700" y="2265426"/>
              <a:ext cx="1844238" cy="1844238"/>
            </a:xfrm>
            <a:prstGeom prst="ellipse">
              <a:avLst/>
            </a:prstGeom>
          </p:spPr>
        </p:pic>
      </p:grpSp>
      <p:pic>
        <p:nvPicPr>
          <p:cNvPr id="6" name="圖片 5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813" b="91406" l="0" r="100000">
                        <a14:foregroundMark x1="27344" y1="54688" x2="27344" y2="54688"/>
                        <a14:foregroundMark x1="75781" y1="55859" x2="75781" y2="55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7561" y="253214"/>
            <a:ext cx="1017864" cy="10178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727800" y="1949400"/>
            <a:ext cx="7688400" cy="1244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zh-TW" dirty="0"/>
              <a:t>Q&amp;A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727650" y="608225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/>
              <a:t>Outline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69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/>
              <a:t>Introduction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/>
              <a:t>Problem statement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 smtClean="0"/>
              <a:t>Proposed </a:t>
            </a:r>
            <a:r>
              <a:rPr lang="zh-TW" sz="2000" dirty="0"/>
              <a:t>solution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/>
              <a:t>Evaluation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/>
              <a:t>Related work</a:t>
            </a: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zh-TW" sz="2000" dirty="0"/>
              <a:t>Conclusion</a:t>
            </a:r>
          </a:p>
          <a:p>
            <a:pPr marL="457200" lvl="0" indent="-342900">
              <a:lnSpc>
                <a:spcPct val="100000"/>
              </a:lnSpc>
              <a:spcBef>
                <a:spcPts val="0"/>
              </a:spcBef>
              <a:buSzPts val="1800"/>
              <a:buChar char="❖"/>
            </a:pPr>
            <a:r>
              <a:rPr lang="zh-TW" sz="2000" dirty="0"/>
              <a:t>Contributions of each member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727650" y="608225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dirty="0"/>
              <a:t>Introduction</a:t>
            </a:r>
          </a:p>
        </p:txBody>
      </p:sp>
      <p:grpSp>
        <p:nvGrpSpPr>
          <p:cNvPr id="6" name="群組 5"/>
          <p:cNvGrpSpPr/>
          <p:nvPr/>
        </p:nvGrpSpPr>
        <p:grpSpPr>
          <a:xfrm>
            <a:off x="727650" y="1349853"/>
            <a:ext cx="2837483" cy="3325014"/>
            <a:chOff x="4387279" y="575604"/>
            <a:chExt cx="3513548" cy="4117237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87279" y="575604"/>
              <a:ext cx="3513548" cy="364473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4760350" y="4311733"/>
              <a:ext cx="2767403" cy="3811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/>
              <a:r>
                <a:rPr lang="en-US" altLang="zh-TW" b="1" dirty="0">
                  <a:solidFill>
                    <a:schemeClr val="accent1"/>
                  </a:solidFill>
                </a:rPr>
                <a:t>Style </a:t>
              </a:r>
              <a:r>
                <a:rPr lang="en-US" altLang="zh-TW" b="1" dirty="0" smtClean="0">
                  <a:solidFill>
                    <a:schemeClr val="accent1"/>
                  </a:solidFill>
                </a:rPr>
                <a:t>transfer for image </a:t>
              </a:r>
              <a:endParaRPr lang="en-US" altLang="zh-TW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3945489" y="1545062"/>
            <a:ext cx="4886631" cy="2822028"/>
            <a:chOff x="3945489" y="1545062"/>
            <a:chExt cx="4886631" cy="2822028"/>
          </a:xfrm>
        </p:grpSpPr>
        <p:pic>
          <p:nvPicPr>
            <p:cNvPr id="8" name="test_video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6"/>
            <a:stretch>
              <a:fillRect/>
            </a:stretch>
          </p:blipFill>
          <p:spPr>
            <a:xfrm>
              <a:off x="3945489" y="1545062"/>
              <a:ext cx="4886631" cy="2431037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5271349" y="4059313"/>
              <a:ext cx="213391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/>
              <a:r>
                <a:rPr lang="en-US" altLang="zh-TW" b="1" dirty="0">
                  <a:solidFill>
                    <a:schemeClr val="accent1"/>
                  </a:solidFill>
                </a:rPr>
                <a:t>Style </a:t>
              </a:r>
              <a:r>
                <a:rPr lang="en-US" altLang="zh-TW" b="1" dirty="0" smtClean="0">
                  <a:solidFill>
                    <a:schemeClr val="accent1"/>
                  </a:solidFill>
                </a:rPr>
                <a:t>transfer for video</a:t>
              </a:r>
              <a:endParaRPr lang="en-US" altLang="zh-TW" b="1" dirty="0"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727650" y="608225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dirty="0"/>
              <a:t>Problem statement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69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zh-TW" altLang="zh-TW" sz="1800" dirty="0" smtClean="0"/>
              <a:t>Changes made after the proposal</a:t>
            </a:r>
            <a:r>
              <a:rPr lang="en-US" altLang="zh-TW" sz="1800" dirty="0" smtClean="0"/>
              <a:t>:</a:t>
            </a:r>
          </a:p>
          <a:p>
            <a:pPr marL="342900" indent="-342900">
              <a:buAutoNum type="arabicPeriod"/>
            </a:pPr>
            <a:r>
              <a:rPr lang="en-US" altLang="zh-TW" sz="1800" dirty="0" smtClean="0"/>
              <a:t>At first we decided to speed up the progress of the transformation, but we found that the original network architecture is too large.</a:t>
            </a:r>
          </a:p>
          <a:p>
            <a:pPr marL="342900" indent="-342900">
              <a:buAutoNum type="arabicPeriod"/>
            </a:pPr>
            <a:r>
              <a:rPr lang="en-US" altLang="zh-TW" sz="1800" dirty="0" smtClean="0"/>
              <a:t>Parallel tools from </a:t>
            </a:r>
            <a:r>
              <a:rPr lang="en-US" altLang="zh-TW" sz="1800" dirty="0" err="1" smtClean="0"/>
              <a:t>joblib</a:t>
            </a:r>
            <a:r>
              <a:rPr lang="en-US" altLang="zh-TW" sz="1800" dirty="0" smtClean="0"/>
              <a:t> to </a:t>
            </a:r>
            <a:r>
              <a:rPr lang="en-US" altLang="zh-TW" sz="1800" dirty="0" err="1" smtClean="0"/>
              <a:t>multigpu</a:t>
            </a:r>
            <a:endParaRPr lang="zh-TW" altLang="zh-TW" sz="1800" dirty="0" smtClean="0"/>
          </a:p>
          <a:p>
            <a:pPr marL="0" lvl="0" indent="0" rtl="0">
              <a:spcBef>
                <a:spcPts val="0"/>
              </a:spcBef>
              <a:buNone/>
            </a:pP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727650" y="608225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dirty="0"/>
              <a:t>Proposed solution </a:t>
            </a:r>
            <a:r>
              <a:rPr lang="en-US" altLang="zh-TW" dirty="0" smtClean="0"/>
              <a:t>:   </a:t>
            </a:r>
            <a:r>
              <a:rPr lang="en-US" altLang="zh-TW" dirty="0" smtClean="0">
                <a:solidFill>
                  <a:schemeClr val="accent3"/>
                </a:solidFill>
              </a:rPr>
              <a:t>RAA</a:t>
            </a:r>
            <a:r>
              <a:rPr lang="en-US" altLang="zh-TW" dirty="0" smtClean="0"/>
              <a:t>  </a:t>
            </a:r>
            <a:r>
              <a:rPr lang="en-US" altLang="zh-TW" dirty="0" smtClean="0">
                <a:solidFill>
                  <a:srgbClr val="C00000"/>
                </a:solidFill>
              </a:rPr>
              <a:t>3</a:t>
            </a:r>
            <a:r>
              <a:rPr lang="en-US" altLang="zh-TW" dirty="0" smtClean="0"/>
              <a:t>  Steps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5618232" y="1575212"/>
            <a:ext cx="3750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smtClean="0">
                <a:solidFill>
                  <a:schemeClr val="accent3"/>
                </a:solidFill>
                <a:latin typeface="Lato" panose="020B0604020202020204" charset="0"/>
              </a:rPr>
              <a:t>A</a:t>
            </a:r>
            <a:r>
              <a:rPr lang="en-US" altLang="zh-TW" sz="1800" b="1" dirty="0" smtClean="0">
                <a:solidFill>
                  <a:schemeClr val="accent5"/>
                </a:solidFill>
                <a:latin typeface="Lato" panose="020B0604020202020204" charset="0"/>
              </a:rPr>
              <a:t>ccelerate Transforming Time</a:t>
            </a:r>
            <a:endParaRPr lang="zh-TW" altLang="en-US" sz="1800" b="1" dirty="0">
              <a:solidFill>
                <a:schemeClr val="accent5"/>
              </a:solidFill>
              <a:latin typeface="Lato" panose="020B0604020202020204" charset="0"/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556158" y="1580640"/>
            <a:ext cx="7284325" cy="3026703"/>
            <a:chOff x="821985" y="1223387"/>
            <a:chExt cx="7284325" cy="3026703"/>
          </a:xfrm>
        </p:grpSpPr>
        <p:sp>
          <p:nvSpPr>
            <p:cNvPr id="15" name="文字方塊 14"/>
            <p:cNvSpPr txBox="1"/>
            <p:nvPr/>
          </p:nvSpPr>
          <p:spPr>
            <a:xfrm>
              <a:off x="821985" y="1223387"/>
              <a:ext cx="30000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b="1" dirty="0" smtClean="0">
                  <a:solidFill>
                    <a:schemeClr val="accent3"/>
                  </a:solidFill>
                  <a:latin typeface="Lato" panose="020B0604020202020204" charset="0"/>
                </a:rPr>
                <a:t>R</a:t>
              </a:r>
              <a:r>
                <a:rPr lang="en-US" altLang="zh-TW" sz="1800" b="1" dirty="0" smtClean="0">
                  <a:solidFill>
                    <a:schemeClr val="accent5"/>
                  </a:solidFill>
                  <a:latin typeface="Lato" panose="020B0604020202020204" charset="0"/>
                </a:rPr>
                <a:t>educe Parameters</a:t>
              </a:r>
              <a:endParaRPr lang="zh-TW" altLang="en-US" sz="1800" b="1" dirty="0">
                <a:solidFill>
                  <a:schemeClr val="accent5"/>
                </a:solidFill>
                <a:latin typeface="Lato" panose="020B0604020202020204" charset="0"/>
              </a:endParaRPr>
            </a:p>
          </p:txBody>
        </p:sp>
        <p:pic>
          <p:nvPicPr>
            <p:cNvPr id="16" name="圖片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1230" y="2242308"/>
              <a:ext cx="7225080" cy="2007782"/>
            </a:xfrm>
            <a:prstGeom prst="rect">
              <a:avLst/>
            </a:prstGeom>
          </p:spPr>
        </p:pic>
      </p:grpSp>
      <p:grpSp>
        <p:nvGrpSpPr>
          <p:cNvPr id="17" name="群組 16"/>
          <p:cNvGrpSpPr/>
          <p:nvPr/>
        </p:nvGrpSpPr>
        <p:grpSpPr>
          <a:xfrm>
            <a:off x="0" y="1575212"/>
            <a:ext cx="8972508" cy="3038921"/>
            <a:chOff x="496553" y="1866443"/>
            <a:chExt cx="8972508" cy="3038921"/>
          </a:xfrm>
        </p:grpSpPr>
        <p:sp>
          <p:nvSpPr>
            <p:cNvPr id="18" name="文字方塊 17"/>
            <p:cNvSpPr txBox="1"/>
            <p:nvPr/>
          </p:nvSpPr>
          <p:spPr>
            <a:xfrm>
              <a:off x="3298055" y="1866443"/>
              <a:ext cx="36557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b="1" dirty="0" smtClean="0">
                  <a:solidFill>
                    <a:schemeClr val="accent3"/>
                  </a:solidFill>
                  <a:latin typeface="Lato" panose="020B0604020202020204" charset="0"/>
                </a:rPr>
                <a:t>A</a:t>
              </a:r>
              <a:r>
                <a:rPr lang="en-US" altLang="zh-TW" sz="1800" b="1" dirty="0" smtClean="0">
                  <a:solidFill>
                    <a:schemeClr val="accent5"/>
                  </a:solidFill>
                  <a:latin typeface="Lato" panose="020B0604020202020204" charset="0"/>
                </a:rPr>
                <a:t>ccelerate Training Time</a:t>
              </a:r>
              <a:endParaRPr lang="zh-TW" altLang="en-US" sz="1800" b="1" dirty="0">
                <a:solidFill>
                  <a:schemeClr val="accent5"/>
                </a:solidFill>
                <a:latin typeface="Lato" panose="020B0604020202020204" charset="0"/>
              </a:endParaRPr>
            </a:p>
          </p:txBody>
        </p:sp>
        <p:pic>
          <p:nvPicPr>
            <p:cNvPr id="19" name="圖片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6553" y="2896220"/>
              <a:ext cx="8972508" cy="2009144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727650" y="608225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dirty="0"/>
              <a:t>Evaluation</a:t>
            </a:r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69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727650" y="608225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/>
              <a:t>Related work</a:t>
            </a:r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69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altLang="zh-TW" sz="1400" dirty="0"/>
              <a:t>[</a:t>
            </a:r>
            <a:r>
              <a:rPr lang="en-US" altLang="zh-TW" sz="1400" dirty="0" smtClean="0"/>
              <a:t>1</a:t>
            </a:r>
            <a:r>
              <a:rPr lang="en-US" altLang="zh-TW" sz="1400" dirty="0" smtClean="0"/>
              <a:t>] Leon </a:t>
            </a:r>
            <a:r>
              <a:rPr lang="en-US" altLang="zh-TW" sz="1400" dirty="0"/>
              <a:t>A. </a:t>
            </a:r>
            <a:r>
              <a:rPr lang="en-US" altLang="zh-TW" sz="1400" dirty="0" err="1"/>
              <a:t>Gatys</a:t>
            </a:r>
            <a:r>
              <a:rPr lang="en-US" altLang="zh-TW" sz="1400" dirty="0"/>
              <a:t>, Alexander S. Ecker, and Matthias </a:t>
            </a:r>
            <a:r>
              <a:rPr lang="en-US" altLang="zh-TW" sz="1400" dirty="0" err="1"/>
              <a:t>Bethge</a:t>
            </a:r>
            <a:r>
              <a:rPr lang="en-US" altLang="zh-TW" sz="1400" dirty="0"/>
              <a:t>, “Image Style Transfer Using Convolutional Neural Networks,” In </a:t>
            </a:r>
            <a:r>
              <a:rPr lang="en-US" altLang="zh-TW" sz="1400" i="1" dirty="0"/>
              <a:t>2016 Computer Vision and Pattern Recognition (CVPR)</a:t>
            </a:r>
            <a:r>
              <a:rPr lang="en-US" altLang="zh-TW" sz="1400" dirty="0"/>
              <a:t>, Las Vegas, Nevada, USA, 27-30 June, 2016, pp. 2414-2423. </a:t>
            </a:r>
            <a:endParaRPr lang="zh-TW" altLang="zh-TW" sz="1400" dirty="0"/>
          </a:p>
          <a:p>
            <a:pPr>
              <a:buNone/>
            </a:pPr>
            <a:r>
              <a:rPr lang="en-US" altLang="zh-TW" sz="1400" dirty="0"/>
              <a:t>[</a:t>
            </a:r>
            <a:r>
              <a:rPr lang="en-US" altLang="zh-TW" sz="1400" dirty="0" smtClean="0"/>
              <a:t>2</a:t>
            </a:r>
            <a:r>
              <a:rPr lang="en-US" altLang="zh-TW" sz="1400" dirty="0" smtClean="0"/>
              <a:t>] Dmitry </a:t>
            </a:r>
            <a:r>
              <a:rPr lang="en-US" altLang="zh-TW" sz="1400" dirty="0"/>
              <a:t>Ulyanov, Andrea </a:t>
            </a:r>
            <a:r>
              <a:rPr lang="en-US" altLang="zh-TW" sz="1400" dirty="0" err="1"/>
              <a:t>Vedaldi</a:t>
            </a:r>
            <a:r>
              <a:rPr lang="en-US" altLang="zh-TW" sz="1400" dirty="0"/>
              <a:t>, and Victor </a:t>
            </a:r>
            <a:r>
              <a:rPr lang="en-US" altLang="zh-TW" sz="1400" dirty="0" err="1"/>
              <a:t>Lempitsky</a:t>
            </a:r>
            <a:r>
              <a:rPr lang="en-US" altLang="zh-TW" sz="1400" dirty="0"/>
              <a:t>, “Instance Normalization: The Missing Ingredient for Fast Stylization,” </a:t>
            </a:r>
            <a:r>
              <a:rPr lang="en-US" altLang="zh-TW" sz="1400" dirty="0" err="1"/>
              <a:t>arXiv</a:t>
            </a:r>
            <a:r>
              <a:rPr lang="en-US" altLang="zh-TW" sz="1400" dirty="0"/>
              <a:t>: 1607.08022v2 [cs.CV], Sep. 2016. </a:t>
            </a:r>
            <a:endParaRPr lang="zh-TW" altLang="zh-TW" sz="1400" dirty="0"/>
          </a:p>
          <a:p>
            <a:pPr>
              <a:buNone/>
            </a:pPr>
            <a:r>
              <a:rPr lang="en-US" altLang="zh-TW" sz="1400" dirty="0"/>
              <a:t>[</a:t>
            </a:r>
            <a:r>
              <a:rPr lang="en-US" altLang="zh-TW" sz="1400" dirty="0" smtClean="0"/>
              <a:t>3</a:t>
            </a:r>
            <a:r>
              <a:rPr lang="en-US" altLang="zh-TW" sz="1400" dirty="0" smtClean="0"/>
              <a:t>] Justin </a:t>
            </a:r>
            <a:r>
              <a:rPr lang="en-US" altLang="zh-TW" sz="1400" dirty="0" err="1"/>
              <a:t>Juhnson</a:t>
            </a:r>
            <a:r>
              <a:rPr lang="en-US" altLang="zh-TW" sz="1400" dirty="0"/>
              <a:t>, Alexandre </a:t>
            </a:r>
            <a:r>
              <a:rPr lang="en-US" altLang="zh-TW" sz="1400" dirty="0" err="1"/>
              <a:t>Alahi</a:t>
            </a:r>
            <a:r>
              <a:rPr lang="en-US" altLang="zh-TW" sz="1400" dirty="0"/>
              <a:t>, and Li Dei-Dei, “Perceptual Losses for Real-Time Style Transfer and Super-Resolution,” </a:t>
            </a:r>
            <a:r>
              <a:rPr lang="en-US" altLang="zh-TW" sz="1400" dirty="0" err="1"/>
              <a:t>arXiv</a:t>
            </a:r>
            <a:r>
              <a:rPr lang="en-US" altLang="zh-TW" sz="1400" dirty="0"/>
              <a:t>: 1603.08155v1 [cs.CV], March 2016. </a:t>
            </a:r>
            <a:endParaRPr lang="zh-TW" altLang="zh-TW" sz="1400" dirty="0"/>
          </a:p>
          <a:p>
            <a:pPr marL="0" lvl="0" indent="0" rtl="0">
              <a:spcBef>
                <a:spcPts val="0"/>
              </a:spcBef>
              <a:buNone/>
            </a:pPr>
            <a:endParaRPr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955481" y="978518"/>
            <a:ext cx="7021200" cy="29850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TW" dirty="0"/>
              <a:t>Conclusion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0000">
            <a:off x="5887508" y="501211"/>
            <a:ext cx="2738668" cy="273866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24866">
            <a:off x="192761" y="1173602"/>
            <a:ext cx="2738668" cy="27386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Conclusion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97696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232</Words>
  <Application>Microsoft Office PowerPoint</Application>
  <PresentationFormat>如螢幕大小 (16:9)</PresentationFormat>
  <Paragraphs>34</Paragraphs>
  <Slides>11</Slides>
  <Notes>10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Raleway</vt:lpstr>
      <vt:lpstr>Lato</vt:lpstr>
      <vt:lpstr>新細明體</vt:lpstr>
      <vt:lpstr>Arial</vt:lpstr>
      <vt:lpstr>Streamline</vt:lpstr>
      <vt:lpstr>FastChi -The Parallelized Fast Style Transfer toward Chi-chi video- </vt:lpstr>
      <vt:lpstr>Outline</vt:lpstr>
      <vt:lpstr>Introduction</vt:lpstr>
      <vt:lpstr>Problem statement</vt:lpstr>
      <vt:lpstr>Proposed solution :   RAA  3  Steps</vt:lpstr>
      <vt:lpstr>Evaluation</vt:lpstr>
      <vt:lpstr>Related work</vt:lpstr>
      <vt:lpstr>Conclusion</vt:lpstr>
      <vt:lpstr>Conclusion</vt:lpstr>
      <vt:lpstr>Contributions of each member</vt:lpstr>
      <vt:lpstr>Q&amp;A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FastChi The Parallelized Fast Style Transfer toward Chi-chi video </dc:title>
  <cp:lastModifiedBy>yen Liu</cp:lastModifiedBy>
  <cp:revision>15</cp:revision>
  <dcterms:modified xsi:type="dcterms:W3CDTF">2017-12-16T16:25:33Z</dcterms:modified>
</cp:coreProperties>
</file>